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477" r:id="rId2"/>
    <p:sldId id="499" r:id="rId3"/>
    <p:sldId id="618" r:id="rId4"/>
    <p:sldId id="625" r:id="rId5"/>
    <p:sldId id="630" r:id="rId6"/>
    <p:sldId id="619" r:id="rId7"/>
    <p:sldId id="622" r:id="rId8"/>
    <p:sldId id="624" r:id="rId9"/>
    <p:sldId id="620" r:id="rId10"/>
    <p:sldId id="616" r:id="rId11"/>
    <p:sldId id="621" r:id="rId12"/>
    <p:sldId id="626" r:id="rId13"/>
    <p:sldId id="586" r:id="rId14"/>
    <p:sldId id="627" r:id="rId15"/>
    <p:sldId id="628" r:id="rId16"/>
    <p:sldId id="62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85195" autoAdjust="0"/>
  </p:normalViewPr>
  <p:slideViewPr>
    <p:cSldViewPr snapToGrid="0" showGuides="1">
      <p:cViewPr varScale="1">
        <p:scale>
          <a:sx n="142" d="100"/>
          <a:sy n="142" d="100"/>
        </p:scale>
        <p:origin x="136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highlight>
                <a:srgbClr val="1F1F1F"/>
              </a:highligh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8024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Thomas 2022 colitis dataset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822053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Homer points to CD57 being unique, gene/promoter sharing points to it being like the others...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128926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De novo motif discovery allows you to directly query the sequence to discover which motifs are the MOST enriched sequences in your target set.  Known motif discovery will simply tell you which of the known motifs is most enriched in your target set</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The greatest advantage to using known motifs is found when you have a limited set of target sequences.  The less data that is available or the weaker the true signal, it is difficult for de novo motif finding to accurately define a signal that is significant.  Known motifs have the advantage of many less degrees of freedom and in may cases find the correct motifs when the enrichment falls below the 1e-10 thresholds for reliability when considering de novo results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02996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No peak filtering</a:t>
            </a:r>
          </a:p>
          <a:p>
            <a:endParaRPr lang="en-US" b="0" dirty="0">
              <a:solidFill>
                <a:srgbClr val="CCCCCC"/>
              </a:solidFill>
              <a:effectLst/>
              <a:latin typeface="Menlo" panose="020B0609030804020204" pitchFamily="49" charset="0"/>
            </a:endParaRPr>
          </a:p>
          <a:p>
            <a:r>
              <a:rPr lang="en-US" dirty="0"/>
              <a:t>CREB1</a:t>
            </a:r>
            <a:r>
              <a:rPr lang="en-US" b="0" dirty="0">
                <a:solidFill>
                  <a:srgbClr val="CCCCCC"/>
                </a:solidFill>
                <a:effectLst/>
                <a:latin typeface="Menlo" panose="020B0609030804020204" pitchFamily="49" charset="0"/>
              </a:rPr>
              <a:t> promotes cytotoxicity?</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955680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No peak filtering</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Jun related to activation?</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EPRS1 drives T cell proliferation/activity</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77783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No peak filtering</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291976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643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Looks similar for promoters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seems to point to CD57+ being like the others (low unique genes) with other 2 being more distinct…</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97918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Known motif enrichment in peaks up in each DP vs. 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Since HOMER is a differential motif discovery algorithm, it must use background sequence regions as a control.  By default, HOMER selects enough random background regions such that the total number of regions is 50000 or 2x the total number of peaks, which ever is larger,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So it’s not surprising that p </a:t>
            </a:r>
            <a:r>
              <a:rPr lang="en-US" sz="1200" b="0" i="0" u="none" strike="noStrike" dirty="0" err="1">
                <a:solidFill>
                  <a:srgbClr val="000000"/>
                </a:solidFill>
                <a:effectLst/>
                <a:latin typeface="Arial" panose="020B0604020202020204" pitchFamily="34" charset="0"/>
              </a:rPr>
              <a:t>vals</a:t>
            </a:r>
            <a:r>
              <a:rPr lang="en-US" sz="1200" b="0" i="0" u="none" strike="noStrike" dirty="0">
                <a:solidFill>
                  <a:srgbClr val="000000"/>
                </a:solidFill>
                <a:effectLst/>
                <a:latin typeface="Arial" panose="020B0604020202020204" pitchFamily="34" charset="0"/>
              </a:rPr>
              <a:t> are lower on right (smaller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This seems to point to CD57 being more unique…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Same if looking at just motif or TF</a:t>
            </a:r>
            <a:endParaRPr lang="en-US" sz="1200" dirty="0"/>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16699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08836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No peak filtering</a:t>
            </a:r>
          </a:p>
          <a:p>
            <a:endParaRPr lang="en-US" b="0" dirty="0">
              <a:solidFill>
                <a:srgbClr val="CCCCCC"/>
              </a:solidFill>
              <a:effectLst/>
              <a:latin typeface="Menlo" panose="020B0609030804020204" pitchFamily="49" charset="0"/>
            </a:endParaRPr>
          </a:p>
          <a:p>
            <a:r>
              <a:rPr lang="en-US" dirty="0"/>
              <a:t>CREB1</a:t>
            </a:r>
            <a:r>
              <a:rPr lang="en-US" b="0" dirty="0">
                <a:solidFill>
                  <a:srgbClr val="CCCCCC"/>
                </a:solidFill>
                <a:effectLst/>
                <a:latin typeface="Menlo" panose="020B0609030804020204" pitchFamily="49" charset="0"/>
              </a:rPr>
              <a:t> promotes cytotoxicity?</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551047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No peak filtering</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Jun related to activation?</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EPRS1 drives T cell proliferation/activity</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14721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No peak filtering</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90040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280799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5/9/24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5/9/24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5 9 2024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Alice W.’s data in context: baseline blood of </a:t>
            </a:r>
            <a:r>
              <a:rPr lang="en-US" dirty="0" err="1"/>
              <a:t>irAE</a:t>
            </a:r>
            <a:r>
              <a:rPr lang="en-US" dirty="0"/>
              <a:t> developers has…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Lower fraction TIGIT</a:t>
            </a:r>
            <a:r>
              <a:rPr lang="en-US" baseline="30000" dirty="0"/>
              <a:t>+</a:t>
            </a:r>
            <a:r>
              <a:rPr lang="en-US" dirty="0"/>
              <a:t>KLRG1</a:t>
            </a:r>
            <a:r>
              <a:rPr lang="en-US" baseline="30000" dirty="0"/>
              <a:t>+</a:t>
            </a:r>
            <a:r>
              <a:rPr lang="en-US" dirty="0"/>
              <a:t> in non-naïve CD8s</a:t>
            </a:r>
          </a:p>
          <a:p>
            <a:r>
              <a:rPr lang="en-US" dirty="0"/>
              <a:t>Higher fraction CD27</a:t>
            </a:r>
            <a:r>
              <a:rPr lang="en-US" baseline="30000" dirty="0"/>
              <a:t>-</a:t>
            </a:r>
            <a:r>
              <a:rPr lang="en-US" dirty="0"/>
              <a:t>IgD</a:t>
            </a:r>
            <a:r>
              <a:rPr lang="en-US" baseline="30000" dirty="0"/>
              <a:t>-</a:t>
            </a:r>
            <a:r>
              <a:rPr lang="en-US" dirty="0"/>
              <a:t> in B cells</a:t>
            </a:r>
          </a:p>
          <a:p>
            <a:pPr lvl="1"/>
            <a:r>
              <a:rPr lang="en-US" dirty="0"/>
              <a:t>Decreased B cells, increased </a:t>
            </a:r>
            <a:r>
              <a:rPr lang="en-US" dirty="0" err="1"/>
              <a:t>plasmablasts</a:t>
            </a:r>
            <a:r>
              <a:rPr lang="en-US" dirty="0"/>
              <a:t> and CD21</a:t>
            </a:r>
            <a:r>
              <a:rPr lang="en-US" baseline="30000" dirty="0"/>
              <a:t>low</a:t>
            </a:r>
            <a:r>
              <a:rPr lang="en-US" dirty="0"/>
              <a:t> PD-1</a:t>
            </a:r>
            <a:r>
              <a:rPr lang="en-US" baseline="30000" dirty="0"/>
              <a:t>+</a:t>
            </a:r>
            <a:r>
              <a:rPr lang="en-US" dirty="0"/>
              <a:t> memory B cells associated with higher </a:t>
            </a:r>
            <a:r>
              <a:rPr lang="en-US" dirty="0" err="1"/>
              <a:t>irAE</a:t>
            </a:r>
            <a:r>
              <a:rPr lang="en-US" dirty="0"/>
              <a:t> risk (</a:t>
            </a:r>
            <a:r>
              <a:rPr lang="en-US" b="0" i="0" strike="noStrike" dirty="0">
                <a:effectLst/>
              </a:rPr>
              <a:t>PMID29309049)</a:t>
            </a:r>
          </a:p>
          <a:p>
            <a:pPr lvl="1"/>
            <a:r>
              <a:rPr lang="en-US" dirty="0"/>
              <a:t>Reduced peripheral B cells in </a:t>
            </a:r>
            <a:r>
              <a:rPr lang="en-US" dirty="0" err="1"/>
              <a:t>irAE</a:t>
            </a:r>
            <a:r>
              <a:rPr lang="en-US" dirty="0"/>
              <a:t> patients (</a:t>
            </a:r>
            <a:r>
              <a:rPr lang="en-US" b="0" i="0" strike="noStrike" dirty="0">
                <a:effectLst/>
                <a:highlight>
                  <a:srgbClr val="FFFFFF"/>
                </a:highlight>
              </a:rPr>
              <a:t>PMID:</a:t>
            </a:r>
            <a:r>
              <a:rPr lang="en-US" b="0" i="0" dirty="0">
                <a:effectLst/>
              </a:rPr>
              <a:t>36909522</a:t>
            </a:r>
            <a:r>
              <a:rPr lang="en-US" dirty="0"/>
              <a:t>)</a:t>
            </a:r>
          </a:p>
          <a:p>
            <a:pPr lvl="1"/>
            <a:r>
              <a:rPr lang="en-US" dirty="0"/>
              <a:t>High CD2</a:t>
            </a:r>
            <a:r>
              <a:rPr lang="en-US" baseline="30000" dirty="0"/>
              <a:t>low</a:t>
            </a:r>
            <a:r>
              <a:rPr lang="en-US" dirty="0"/>
              <a:t> PD-1</a:t>
            </a:r>
            <a:r>
              <a:rPr lang="en-US" baseline="30000" dirty="0"/>
              <a:t>+</a:t>
            </a:r>
            <a:r>
              <a:rPr lang="en-US" dirty="0"/>
              <a:t> B cells at baseline predicts </a:t>
            </a:r>
            <a:r>
              <a:rPr lang="en-US" dirty="0" err="1"/>
              <a:t>irAE</a:t>
            </a:r>
            <a:r>
              <a:rPr lang="en-US" dirty="0"/>
              <a:t> development (</a:t>
            </a:r>
            <a:r>
              <a:rPr lang="en-US" b="0" i="0" u="none" strike="noStrike" dirty="0">
                <a:solidFill>
                  <a:srgbClr val="212121"/>
                </a:solidFill>
                <a:effectLst/>
                <a:latin typeface="BlinkMacSystemFont"/>
              </a:rPr>
              <a:t>PMID35432346)</a:t>
            </a:r>
            <a:endParaRPr lang="en-US" dirty="0"/>
          </a:p>
          <a:p>
            <a:r>
              <a:rPr lang="en-US" dirty="0"/>
              <a:t>Lower fraction CXCR3</a:t>
            </a:r>
            <a:r>
              <a:rPr lang="en-US" baseline="30000" dirty="0"/>
              <a:t>+</a:t>
            </a:r>
            <a:r>
              <a:rPr lang="en-US" dirty="0"/>
              <a:t> in non-naïve CD4 </a:t>
            </a:r>
            <a:r>
              <a:rPr lang="en-US" dirty="0" err="1"/>
              <a:t>T</a:t>
            </a:r>
            <a:r>
              <a:rPr lang="en-US" baseline="-25000" dirty="0" err="1"/>
              <a:t>conv</a:t>
            </a:r>
            <a:endParaRPr lang="en-US" baseline="-25000" dirty="0"/>
          </a:p>
        </p:txBody>
      </p:sp>
    </p:spTree>
    <p:extLst>
      <p:ext uri="{BB962C8B-B14F-4D97-AF65-F5344CB8AC3E}">
        <p14:creationId xmlns:p14="http://schemas.microsoft.com/office/powerpoint/2010/main" val="32289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TIGIT and KLRG1 levels may actually appear higher in non-naïve CD8s from PBMCs in myocarditis </a:t>
            </a:r>
            <a:r>
              <a:rPr lang="en-US" sz="2800" dirty="0" err="1"/>
              <a:t>irAE</a:t>
            </a:r>
            <a:r>
              <a:rPr lang="en-US" sz="2800" dirty="0"/>
              <a:t> dataset, TIGIT also slightly higher in 1 of 2 colitis datasets in </a:t>
            </a:r>
            <a:r>
              <a:rPr lang="en-US" sz="2800" dirty="0" err="1"/>
              <a:t>irAE</a:t>
            </a:r>
            <a:r>
              <a:rPr lang="en-US" sz="2800" dirty="0"/>
              <a:t> group (~no difference in other dataset)</a:t>
            </a:r>
          </a:p>
        </p:txBody>
      </p:sp>
      <p:pic>
        <p:nvPicPr>
          <p:cNvPr id="4" name="Picture 3">
            <a:extLst>
              <a:ext uri="{FF2B5EF4-FFF2-40B4-BE49-F238E27FC236}">
                <a16:creationId xmlns:a16="http://schemas.microsoft.com/office/drawing/2014/main" id="{08C39647-B487-9E22-80A9-CC3CE2EEF627}"/>
              </a:ext>
            </a:extLst>
          </p:cNvPr>
          <p:cNvPicPr>
            <a:picLocks noChangeAspect="1"/>
          </p:cNvPicPr>
          <p:nvPr/>
        </p:nvPicPr>
        <p:blipFill>
          <a:blip r:embed="rId3"/>
          <a:stretch>
            <a:fillRect/>
          </a:stretch>
        </p:blipFill>
        <p:spPr>
          <a:xfrm>
            <a:off x="152400" y="1942337"/>
            <a:ext cx="7409406" cy="4789268"/>
          </a:xfrm>
          <a:prstGeom prst="rect">
            <a:avLst/>
          </a:prstGeom>
        </p:spPr>
      </p:pic>
      <p:sp>
        <p:nvSpPr>
          <p:cNvPr id="5" name="TextBox 4">
            <a:extLst>
              <a:ext uri="{FF2B5EF4-FFF2-40B4-BE49-F238E27FC236}">
                <a16:creationId xmlns:a16="http://schemas.microsoft.com/office/drawing/2014/main" id="{573579B1-DB99-AAC3-83DA-5232A809A286}"/>
              </a:ext>
            </a:extLst>
          </p:cNvPr>
          <p:cNvSpPr txBox="1"/>
          <p:nvPr/>
        </p:nvSpPr>
        <p:spPr>
          <a:xfrm>
            <a:off x="3455965" y="6479703"/>
            <a:ext cx="1174232" cy="369332"/>
          </a:xfrm>
          <a:prstGeom prst="rect">
            <a:avLst/>
          </a:prstGeom>
          <a:noFill/>
        </p:spPr>
        <p:txBody>
          <a:bodyPr wrap="none" rtlCol="0">
            <a:spAutoFit/>
          </a:bodyPr>
          <a:lstStyle/>
          <a:p>
            <a:r>
              <a:rPr lang="en-US" dirty="0" err="1"/>
              <a:t>irAE</a:t>
            </a:r>
            <a:r>
              <a:rPr lang="en-US" dirty="0"/>
              <a:t> status</a:t>
            </a:r>
          </a:p>
        </p:txBody>
      </p:sp>
      <p:pic>
        <p:nvPicPr>
          <p:cNvPr id="6" name="Picture 5">
            <a:extLst>
              <a:ext uri="{FF2B5EF4-FFF2-40B4-BE49-F238E27FC236}">
                <a16:creationId xmlns:a16="http://schemas.microsoft.com/office/drawing/2014/main" id="{F057EE49-8ED4-4988-39BA-9F6C98297ABD}"/>
              </a:ext>
            </a:extLst>
          </p:cNvPr>
          <p:cNvPicPr>
            <a:picLocks noChangeAspect="1"/>
          </p:cNvPicPr>
          <p:nvPr/>
        </p:nvPicPr>
        <p:blipFill>
          <a:blip r:embed="rId4"/>
          <a:stretch>
            <a:fillRect/>
          </a:stretch>
        </p:blipFill>
        <p:spPr>
          <a:xfrm>
            <a:off x="9132565" y="1953813"/>
            <a:ext cx="2616146" cy="4777792"/>
          </a:xfrm>
          <a:prstGeom prst="rect">
            <a:avLst/>
          </a:prstGeom>
        </p:spPr>
      </p:pic>
    </p:spTree>
    <p:extLst>
      <p:ext uri="{BB962C8B-B14F-4D97-AF65-F5344CB8AC3E}">
        <p14:creationId xmlns:p14="http://schemas.microsoft.com/office/powerpoint/2010/main" val="62677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1040034" cy="4499440"/>
          </a:xfrm>
        </p:spPr>
        <p:txBody>
          <a:bodyPr>
            <a:normAutofit lnSpcReduction="10000"/>
          </a:bodyPr>
          <a:lstStyle/>
          <a:p>
            <a:pPr marL="514350" indent="-514350">
              <a:buFont typeface="+mj-lt"/>
              <a:buAutoNum type="arabicPeriod"/>
            </a:pPr>
            <a:r>
              <a:rPr lang="en-US" dirty="0"/>
              <a:t>Peak gene/promoter and known TF motif DP sharing vs. DN analysis doesn’t really follow expectations of DP CD127</a:t>
            </a:r>
            <a:r>
              <a:rPr lang="en-US" baseline="30000" dirty="0"/>
              <a:t>+</a:t>
            </a:r>
            <a:r>
              <a:rPr lang="en-US" dirty="0"/>
              <a:t> being unique lineage from peak clustering data and don’t really agree with each other</a:t>
            </a:r>
          </a:p>
          <a:p>
            <a:pPr marL="514350" indent="-514350">
              <a:buFont typeface="+mj-lt"/>
              <a:buAutoNum type="arabicPeriod"/>
            </a:pPr>
            <a:r>
              <a:rPr lang="en-US" dirty="0"/>
              <a:t>Unique TFs for DP CD57</a:t>
            </a:r>
            <a:r>
              <a:rPr lang="en-US" baseline="30000" dirty="0"/>
              <a:t>+</a:t>
            </a:r>
            <a:r>
              <a:rPr lang="en-US" dirty="0"/>
              <a:t> lineage may drive fate (need to check for </a:t>
            </a:r>
            <a:r>
              <a:rPr lang="en-US" i="1" dirty="0"/>
              <a:t>de novo</a:t>
            </a:r>
            <a:r>
              <a:rPr lang="en-US" dirty="0"/>
              <a:t> motifs)</a:t>
            </a:r>
          </a:p>
          <a:p>
            <a:pPr marL="971550" lvl="1" indent="-514350">
              <a:buFont typeface="+mj-lt"/>
              <a:buAutoNum type="alphaLcParenR"/>
            </a:pPr>
            <a:r>
              <a:rPr lang="en-US" dirty="0"/>
              <a:t>AP-1, Atf3, Bach2, BATF, </a:t>
            </a:r>
            <a:r>
              <a:rPr lang="en-US" dirty="0" err="1"/>
              <a:t>Fos</a:t>
            </a:r>
            <a:r>
              <a:rPr lang="en-US" dirty="0"/>
              <a:t>(l2), Fra1/2, </a:t>
            </a:r>
            <a:r>
              <a:rPr lang="en-US" dirty="0" err="1"/>
              <a:t>JunB</a:t>
            </a:r>
            <a:r>
              <a:rPr lang="en-US" dirty="0"/>
              <a:t>/AP</a:t>
            </a:r>
          </a:p>
          <a:p>
            <a:pPr marL="514350" indent="-514350">
              <a:buFont typeface="+mj-lt"/>
              <a:buAutoNum type="arabicPeriod"/>
            </a:pPr>
            <a:r>
              <a:rPr lang="en-US" dirty="0"/>
              <a:t>Do see central IFNG-IL4 cluster present in all 3 genes DP vs. DN PPIs and 2 of promoter PPIs (not DP CD127</a:t>
            </a:r>
            <a:r>
              <a:rPr lang="en-US" baseline="30000" dirty="0"/>
              <a:t>+</a:t>
            </a:r>
            <a:r>
              <a:rPr lang="en-US" dirty="0"/>
              <a:t>, data not shown)</a:t>
            </a:r>
          </a:p>
          <a:p>
            <a:pPr marL="514350" indent="-514350">
              <a:buFont typeface="+mj-lt"/>
              <a:buAutoNum type="arabicPeriod"/>
            </a:pPr>
            <a:r>
              <a:rPr lang="en-US" dirty="0"/>
              <a:t>TIGIT and KLRG1 unexpectedly slightly higher though in non-naïve CD8s in </a:t>
            </a:r>
            <a:r>
              <a:rPr lang="en-US" dirty="0" err="1"/>
              <a:t>irAE</a:t>
            </a:r>
            <a:r>
              <a:rPr lang="en-US" dirty="0"/>
              <a:t> group in myocarditis PBMC dataset (Zhu 2022), TIGIT higher in 1 of 2 colitis datasets (Thomas 2021)</a:t>
            </a:r>
          </a:p>
        </p:txBody>
      </p:sp>
    </p:spTree>
    <p:extLst>
      <p:ext uri="{BB962C8B-B14F-4D97-AF65-F5344CB8AC3E}">
        <p14:creationId xmlns:p14="http://schemas.microsoft.com/office/powerpoint/2010/main" val="58819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0" y="1919289"/>
            <a:ext cx="10403541" cy="4344986"/>
          </a:xfrm>
        </p:spPr>
        <p:txBody>
          <a:bodyPr>
            <a:normAutofit/>
          </a:bodyPr>
          <a:lstStyle/>
          <a:p>
            <a:pPr marL="514350" indent="-514350">
              <a:buFont typeface="+mj-lt"/>
              <a:buAutoNum type="arabicPeriod"/>
            </a:pPr>
            <a:r>
              <a:rPr lang="en-US" dirty="0"/>
              <a:t>Homer</a:t>
            </a:r>
          </a:p>
          <a:p>
            <a:pPr marL="971550" lvl="1" indent="-514350">
              <a:buFont typeface="+mj-lt"/>
              <a:buAutoNum type="alphaLcParenR"/>
            </a:pPr>
            <a:r>
              <a:rPr lang="en-US" dirty="0"/>
              <a:t>Reconsider appropriate background choice</a:t>
            </a:r>
          </a:p>
          <a:p>
            <a:pPr marL="971550" lvl="1" indent="-514350">
              <a:buFont typeface="+mj-lt"/>
              <a:buAutoNum type="alphaLcParenR"/>
            </a:pPr>
            <a:r>
              <a:rPr lang="en-US" dirty="0"/>
              <a:t>Incorporate </a:t>
            </a:r>
            <a:r>
              <a:rPr lang="en-US" i="1" dirty="0"/>
              <a:t>de novo</a:t>
            </a:r>
            <a:r>
              <a:rPr lang="en-US" dirty="0"/>
              <a:t> motif results (only looked at known motifs so far, which has advantage with less sequences)</a:t>
            </a:r>
          </a:p>
          <a:p>
            <a:pPr marL="971550" lvl="1" indent="-514350">
              <a:buFont typeface="+mj-lt"/>
              <a:buAutoNum type="alphaLcParenR"/>
            </a:pPr>
            <a:r>
              <a:rPr lang="en-US" dirty="0"/>
              <a:t>Explore more pairwise DP comparisons</a:t>
            </a:r>
          </a:p>
          <a:p>
            <a:pPr marL="514350" indent="-514350">
              <a:buFont typeface="+mj-lt"/>
              <a:buAutoNum type="arabicPeriod"/>
            </a:pPr>
            <a:r>
              <a:rPr lang="en-US" dirty="0"/>
              <a:t>Prepare for 5/21 code review and 5/23 SI</a:t>
            </a:r>
          </a:p>
        </p:txBody>
      </p:sp>
    </p:spTree>
    <p:extLst>
      <p:ext uri="{BB962C8B-B14F-4D97-AF65-F5344CB8AC3E}">
        <p14:creationId xmlns:p14="http://schemas.microsoft.com/office/powerpoint/2010/main" val="2360999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2944906" cy="2597710"/>
          </a:xfrm>
        </p:spPr>
        <p:txBody>
          <a:bodyPr>
            <a:normAutofit/>
          </a:bodyPr>
          <a:lstStyle/>
          <a:p>
            <a:r>
              <a:rPr lang="en-US" dirty="0"/>
              <a:t>PPI: promoters up in DP PD-1+ vs. DN</a:t>
            </a:r>
          </a:p>
        </p:txBody>
      </p:sp>
      <p:pic>
        <p:nvPicPr>
          <p:cNvPr id="6" name="Picture 5">
            <a:extLst>
              <a:ext uri="{FF2B5EF4-FFF2-40B4-BE49-F238E27FC236}">
                <a16:creationId xmlns:a16="http://schemas.microsoft.com/office/drawing/2014/main" id="{4CBBC783-EC95-8781-CAA7-D7E1A47A63B4}"/>
              </a:ext>
            </a:extLst>
          </p:cNvPr>
          <p:cNvPicPr>
            <a:picLocks noChangeAspect="1"/>
          </p:cNvPicPr>
          <p:nvPr/>
        </p:nvPicPr>
        <p:blipFill>
          <a:blip r:embed="rId3"/>
          <a:stretch>
            <a:fillRect/>
          </a:stretch>
        </p:blipFill>
        <p:spPr>
          <a:xfrm>
            <a:off x="4419600" y="95945"/>
            <a:ext cx="7772400" cy="6666109"/>
          </a:xfrm>
          <a:prstGeom prst="rect">
            <a:avLst/>
          </a:prstGeom>
        </p:spPr>
      </p:pic>
      <p:sp>
        <p:nvSpPr>
          <p:cNvPr id="3" name="TextBox 2">
            <a:extLst>
              <a:ext uri="{FF2B5EF4-FFF2-40B4-BE49-F238E27FC236}">
                <a16:creationId xmlns:a16="http://schemas.microsoft.com/office/drawing/2014/main" id="{07EC9516-E235-B4D1-5432-59EFD43A365B}"/>
              </a:ext>
            </a:extLst>
          </p:cNvPr>
          <p:cNvSpPr txBox="1"/>
          <p:nvPr/>
        </p:nvSpPr>
        <p:spPr>
          <a:xfrm>
            <a:off x="122960" y="3272117"/>
            <a:ext cx="5372405" cy="2585323"/>
          </a:xfrm>
          <a:prstGeom prst="rect">
            <a:avLst/>
          </a:prstGeom>
          <a:noFill/>
        </p:spPr>
        <p:txBody>
          <a:bodyPr wrap="square" rtlCol="0">
            <a:spAutoFit/>
          </a:bodyPr>
          <a:lstStyle/>
          <a:p>
            <a:r>
              <a:rPr lang="en-US" dirty="0"/>
              <a:t>High confidence interactions</a:t>
            </a:r>
          </a:p>
          <a:p>
            <a:r>
              <a:rPr lang="en-US" dirty="0"/>
              <a:t>Hiding disconnected nodes</a:t>
            </a:r>
          </a:p>
          <a:p>
            <a:endParaRPr lang="en-US" dirty="0"/>
          </a:p>
          <a:p>
            <a:r>
              <a:rPr lang="en-US" dirty="0"/>
              <a:t>PPI enrichment p </a:t>
            </a:r>
            <a:r>
              <a:rPr lang="en-US" dirty="0" err="1"/>
              <a:t>val</a:t>
            </a:r>
            <a:r>
              <a:rPr lang="en-US" dirty="0"/>
              <a:t>: 0.0002</a:t>
            </a:r>
          </a:p>
          <a:p>
            <a:endParaRPr lang="en-US" dirty="0"/>
          </a:p>
          <a:p>
            <a:r>
              <a:rPr lang="en-US" dirty="0"/>
              <a:t>Top GO term: positive regulation of immune system processes</a:t>
            </a:r>
          </a:p>
          <a:p>
            <a:endParaRPr lang="en-US" dirty="0"/>
          </a:p>
          <a:p>
            <a:r>
              <a:rPr lang="en-US" dirty="0"/>
              <a:t>IFGN cluster shared with DP CD57</a:t>
            </a:r>
            <a:r>
              <a:rPr lang="en-US" baseline="30000" dirty="0"/>
              <a:t>+</a:t>
            </a:r>
            <a:r>
              <a:rPr lang="en-US" dirty="0"/>
              <a:t> vs. DN (promoters)</a:t>
            </a:r>
          </a:p>
        </p:txBody>
      </p:sp>
    </p:spTree>
    <p:extLst>
      <p:ext uri="{BB962C8B-B14F-4D97-AF65-F5344CB8AC3E}">
        <p14:creationId xmlns:p14="http://schemas.microsoft.com/office/powerpoint/2010/main" val="173992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2944906" cy="2597710"/>
          </a:xfrm>
        </p:spPr>
        <p:txBody>
          <a:bodyPr>
            <a:normAutofit/>
          </a:bodyPr>
          <a:lstStyle/>
          <a:p>
            <a:r>
              <a:rPr lang="en-US" dirty="0"/>
              <a:t>PPI: promoters up in DP CD57+ vs. DN</a:t>
            </a:r>
          </a:p>
        </p:txBody>
      </p:sp>
      <p:pic>
        <p:nvPicPr>
          <p:cNvPr id="7" name="Picture 6">
            <a:extLst>
              <a:ext uri="{FF2B5EF4-FFF2-40B4-BE49-F238E27FC236}">
                <a16:creationId xmlns:a16="http://schemas.microsoft.com/office/drawing/2014/main" id="{B25F4FA7-AC52-6E7B-744C-50BC992C755B}"/>
              </a:ext>
            </a:extLst>
          </p:cNvPr>
          <p:cNvPicPr>
            <a:picLocks noChangeAspect="1"/>
          </p:cNvPicPr>
          <p:nvPr/>
        </p:nvPicPr>
        <p:blipFill>
          <a:blip r:embed="rId3"/>
          <a:stretch>
            <a:fillRect/>
          </a:stretch>
        </p:blipFill>
        <p:spPr>
          <a:xfrm>
            <a:off x="4437529" y="89651"/>
            <a:ext cx="7772400" cy="6751577"/>
          </a:xfrm>
          <a:prstGeom prst="rect">
            <a:avLst/>
          </a:prstGeom>
        </p:spPr>
      </p:pic>
      <p:sp>
        <p:nvSpPr>
          <p:cNvPr id="3" name="TextBox 2">
            <a:extLst>
              <a:ext uri="{FF2B5EF4-FFF2-40B4-BE49-F238E27FC236}">
                <a16:creationId xmlns:a16="http://schemas.microsoft.com/office/drawing/2014/main" id="{07EC9516-E235-B4D1-5432-59EFD43A365B}"/>
              </a:ext>
            </a:extLst>
          </p:cNvPr>
          <p:cNvSpPr txBox="1"/>
          <p:nvPr/>
        </p:nvSpPr>
        <p:spPr>
          <a:xfrm>
            <a:off x="167783" y="2886635"/>
            <a:ext cx="5372405" cy="2585323"/>
          </a:xfrm>
          <a:prstGeom prst="rect">
            <a:avLst/>
          </a:prstGeom>
          <a:noFill/>
        </p:spPr>
        <p:txBody>
          <a:bodyPr wrap="square" rtlCol="0">
            <a:spAutoFit/>
          </a:bodyPr>
          <a:lstStyle/>
          <a:p>
            <a:r>
              <a:rPr lang="en-US" dirty="0"/>
              <a:t>High confidence interactions</a:t>
            </a:r>
          </a:p>
          <a:p>
            <a:r>
              <a:rPr lang="en-US" dirty="0"/>
              <a:t>Hiding disconnected nodes</a:t>
            </a:r>
          </a:p>
          <a:p>
            <a:endParaRPr lang="en-US" dirty="0"/>
          </a:p>
          <a:p>
            <a:r>
              <a:rPr lang="en-US" dirty="0"/>
              <a:t>PPI enrichment p </a:t>
            </a:r>
            <a:r>
              <a:rPr lang="en-US" dirty="0" err="1"/>
              <a:t>val</a:t>
            </a:r>
            <a:r>
              <a:rPr lang="en-US" dirty="0"/>
              <a:t>: 0.0097</a:t>
            </a:r>
          </a:p>
          <a:p>
            <a:endParaRPr lang="en-US" dirty="0"/>
          </a:p>
          <a:p>
            <a:r>
              <a:rPr lang="en-US" dirty="0"/>
              <a:t>Top KEGG pathway: cytokine-cytokine receptor interaction</a:t>
            </a:r>
          </a:p>
          <a:p>
            <a:endParaRPr lang="en-US" dirty="0"/>
          </a:p>
          <a:p>
            <a:r>
              <a:rPr lang="en-US" dirty="0"/>
              <a:t>IFGN cluster shared with DP PD-1</a:t>
            </a:r>
            <a:r>
              <a:rPr lang="en-US" baseline="30000" dirty="0"/>
              <a:t>+</a:t>
            </a:r>
            <a:r>
              <a:rPr lang="en-US" dirty="0"/>
              <a:t> vs. DN (promoters)</a:t>
            </a:r>
          </a:p>
        </p:txBody>
      </p:sp>
    </p:spTree>
    <p:extLst>
      <p:ext uri="{BB962C8B-B14F-4D97-AF65-F5344CB8AC3E}">
        <p14:creationId xmlns:p14="http://schemas.microsoft.com/office/powerpoint/2010/main" val="932931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EC9516-E235-B4D1-5432-59EFD43A365B}"/>
              </a:ext>
            </a:extLst>
          </p:cNvPr>
          <p:cNvSpPr txBox="1"/>
          <p:nvPr/>
        </p:nvSpPr>
        <p:spPr>
          <a:xfrm>
            <a:off x="723595" y="2805952"/>
            <a:ext cx="5372405" cy="1200329"/>
          </a:xfrm>
          <a:prstGeom prst="rect">
            <a:avLst/>
          </a:prstGeom>
          <a:noFill/>
        </p:spPr>
        <p:txBody>
          <a:bodyPr wrap="square" rtlCol="0">
            <a:spAutoFit/>
          </a:bodyPr>
          <a:lstStyle/>
          <a:p>
            <a:r>
              <a:rPr lang="en-US" dirty="0"/>
              <a:t>High confidence interactions</a:t>
            </a:r>
          </a:p>
          <a:p>
            <a:r>
              <a:rPr lang="en-US" dirty="0"/>
              <a:t>Hiding disconnected nodes</a:t>
            </a:r>
          </a:p>
          <a:p>
            <a:endParaRPr lang="en-US" dirty="0"/>
          </a:p>
          <a:p>
            <a:r>
              <a:rPr lang="en-US" dirty="0"/>
              <a:t>PPI enrichment p </a:t>
            </a:r>
            <a:r>
              <a:rPr lang="en-US" dirty="0" err="1"/>
              <a:t>val</a:t>
            </a:r>
            <a:r>
              <a:rPr lang="en-US" dirty="0"/>
              <a:t>: 0.1</a:t>
            </a:r>
          </a:p>
        </p:txBody>
      </p:sp>
      <p:pic>
        <p:nvPicPr>
          <p:cNvPr id="5" name="Picture 4">
            <a:extLst>
              <a:ext uri="{FF2B5EF4-FFF2-40B4-BE49-F238E27FC236}">
                <a16:creationId xmlns:a16="http://schemas.microsoft.com/office/drawing/2014/main" id="{2787441A-3500-4CA2-94E5-8226CCF505B0}"/>
              </a:ext>
            </a:extLst>
          </p:cNvPr>
          <p:cNvPicPr>
            <a:picLocks noChangeAspect="1"/>
          </p:cNvPicPr>
          <p:nvPr/>
        </p:nvPicPr>
        <p:blipFill>
          <a:blip r:embed="rId3"/>
          <a:stretch>
            <a:fillRect/>
          </a:stretch>
        </p:blipFill>
        <p:spPr>
          <a:xfrm>
            <a:off x="6481948" y="0"/>
            <a:ext cx="5710052" cy="685800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369424" cy="1324722"/>
          </a:xfrm>
        </p:spPr>
        <p:txBody>
          <a:bodyPr>
            <a:normAutofit/>
          </a:bodyPr>
          <a:lstStyle/>
          <a:p>
            <a:r>
              <a:rPr lang="en-US" dirty="0"/>
              <a:t>PPI: promoters up in DP CD127+ vs. DN</a:t>
            </a:r>
          </a:p>
        </p:txBody>
      </p:sp>
    </p:spTree>
    <p:extLst>
      <p:ext uri="{BB962C8B-B14F-4D97-AF65-F5344CB8AC3E}">
        <p14:creationId xmlns:p14="http://schemas.microsoft.com/office/powerpoint/2010/main" val="139922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Exploring DP cell sort differences vs. DN</a:t>
            </a:r>
          </a:p>
          <a:p>
            <a:r>
              <a:rPr lang="en-US" dirty="0"/>
              <a:t>Literature evidence for Alice W.’s data</a:t>
            </a:r>
          </a:p>
        </p:txBody>
      </p:sp>
    </p:spTree>
    <p:extLst>
      <p:ext uri="{BB962C8B-B14F-4D97-AF65-F5344CB8AC3E}">
        <p14:creationId xmlns:p14="http://schemas.microsoft.com/office/powerpoint/2010/main" val="18648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Sharing of peaks’ closest genes/promoters doesn’t follow expectation of DP CD127</a:t>
            </a:r>
            <a:r>
              <a:rPr lang="en-US" baseline="30000" dirty="0"/>
              <a:t>+</a:t>
            </a:r>
            <a:r>
              <a:rPr lang="en-US" dirty="0"/>
              <a:t> being a distinct lineage with more sharing between DP PD-1</a:t>
            </a:r>
            <a:r>
              <a:rPr lang="en-US" baseline="30000" dirty="0"/>
              <a:t>+</a:t>
            </a:r>
            <a:r>
              <a:rPr lang="en-US" dirty="0"/>
              <a:t> and DP CD57</a:t>
            </a:r>
            <a:r>
              <a:rPr lang="en-US" baseline="30000" dirty="0"/>
              <a:t>+</a:t>
            </a:r>
          </a:p>
        </p:txBody>
      </p:sp>
      <p:sp>
        <p:nvSpPr>
          <p:cNvPr id="6" name="TextBox 5">
            <a:extLst>
              <a:ext uri="{FF2B5EF4-FFF2-40B4-BE49-F238E27FC236}">
                <a16:creationId xmlns:a16="http://schemas.microsoft.com/office/drawing/2014/main" id="{564AB133-6150-C8CE-10FB-2AA0169D0218}"/>
              </a:ext>
            </a:extLst>
          </p:cNvPr>
          <p:cNvSpPr txBox="1"/>
          <p:nvPr/>
        </p:nvSpPr>
        <p:spPr>
          <a:xfrm>
            <a:off x="2082957" y="6119336"/>
            <a:ext cx="8649612" cy="738664"/>
          </a:xfrm>
          <a:prstGeom prst="rect">
            <a:avLst/>
          </a:prstGeom>
          <a:noFill/>
        </p:spPr>
        <p:txBody>
          <a:bodyPr wrap="none" rtlCol="0">
            <a:spAutoFit/>
          </a:bodyPr>
          <a:lstStyle/>
          <a:p>
            <a:r>
              <a:rPr lang="en-US" sz="1400" dirty="0"/>
              <a:t>filtered for differentially accessible peaks with highest abs(FC) per gene (or promoter, similar results if using median)</a:t>
            </a:r>
          </a:p>
          <a:p>
            <a:r>
              <a:rPr lang="en-US" sz="1400" dirty="0"/>
              <a:t>then filtered for FC &gt; 0 vs. DN</a:t>
            </a:r>
          </a:p>
          <a:p>
            <a:r>
              <a:rPr lang="en-US" sz="1400" dirty="0"/>
              <a:t>similar results if filtering for peaks &lt; 5 kb from genes</a:t>
            </a:r>
          </a:p>
        </p:txBody>
      </p:sp>
      <p:pic>
        <p:nvPicPr>
          <p:cNvPr id="3" name="Picture 2">
            <a:extLst>
              <a:ext uri="{FF2B5EF4-FFF2-40B4-BE49-F238E27FC236}">
                <a16:creationId xmlns:a16="http://schemas.microsoft.com/office/drawing/2014/main" id="{7D664456-56CF-F8BE-2B59-5F29A9A9C92E}"/>
              </a:ext>
            </a:extLst>
          </p:cNvPr>
          <p:cNvPicPr>
            <a:picLocks noChangeAspect="1"/>
          </p:cNvPicPr>
          <p:nvPr/>
        </p:nvPicPr>
        <p:blipFill>
          <a:blip r:embed="rId3"/>
          <a:stretch>
            <a:fillRect/>
          </a:stretch>
        </p:blipFill>
        <p:spPr>
          <a:xfrm>
            <a:off x="2082957" y="1893354"/>
            <a:ext cx="6754194" cy="4251917"/>
          </a:xfrm>
          <a:prstGeom prst="rect">
            <a:avLst/>
          </a:prstGeom>
        </p:spPr>
      </p:pic>
    </p:spTree>
    <p:extLst>
      <p:ext uri="{BB962C8B-B14F-4D97-AF65-F5344CB8AC3E}">
        <p14:creationId xmlns:p14="http://schemas.microsoft.com/office/powerpoint/2010/main" val="1945837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9856694" cy="1324722"/>
          </a:xfrm>
        </p:spPr>
        <p:txBody>
          <a:bodyPr>
            <a:normAutofit/>
          </a:bodyPr>
          <a:lstStyle/>
          <a:p>
            <a:r>
              <a:rPr lang="en-US" sz="2800" dirty="0"/>
              <a:t>Homer known TF motif analysis results don’t follow expectation of DP CD127</a:t>
            </a:r>
            <a:r>
              <a:rPr lang="en-US" sz="2800" baseline="30000" dirty="0"/>
              <a:t>+</a:t>
            </a:r>
            <a:r>
              <a:rPr lang="en-US" sz="2800" dirty="0"/>
              <a:t> being a distinct lineage with more sharing between DP PD-1</a:t>
            </a:r>
            <a:r>
              <a:rPr lang="en-US" sz="2800" baseline="30000" dirty="0"/>
              <a:t>+</a:t>
            </a:r>
            <a:r>
              <a:rPr lang="en-US" sz="2800" dirty="0"/>
              <a:t> and DP CD57</a:t>
            </a:r>
            <a:r>
              <a:rPr lang="en-US" sz="2800" baseline="30000" dirty="0"/>
              <a:t>+</a:t>
            </a:r>
            <a:r>
              <a:rPr lang="en-US" sz="2800" dirty="0"/>
              <a:t>, instead DP CD57</a:t>
            </a:r>
            <a:r>
              <a:rPr lang="en-US" sz="2800" baseline="30000" dirty="0"/>
              <a:t>+</a:t>
            </a:r>
            <a:r>
              <a:rPr lang="en-US" sz="2800" dirty="0"/>
              <a:t> seems to be distinct lineage</a:t>
            </a:r>
          </a:p>
        </p:txBody>
      </p:sp>
      <p:sp>
        <p:nvSpPr>
          <p:cNvPr id="5" name="TextBox 4">
            <a:extLst>
              <a:ext uri="{FF2B5EF4-FFF2-40B4-BE49-F238E27FC236}">
                <a16:creationId xmlns:a16="http://schemas.microsoft.com/office/drawing/2014/main" id="{37AC098C-4870-6EF0-AEDB-77674BE719C7}"/>
              </a:ext>
            </a:extLst>
          </p:cNvPr>
          <p:cNvSpPr txBox="1"/>
          <p:nvPr/>
        </p:nvSpPr>
        <p:spPr>
          <a:xfrm>
            <a:off x="6891881" y="5877580"/>
            <a:ext cx="5213158" cy="954107"/>
          </a:xfrm>
          <a:prstGeom prst="rect">
            <a:avLst/>
          </a:prstGeom>
          <a:noFill/>
        </p:spPr>
        <p:txBody>
          <a:bodyPr wrap="none" rtlCol="0">
            <a:spAutoFit/>
          </a:bodyPr>
          <a:lstStyle/>
          <a:p>
            <a:r>
              <a:rPr lang="en-US" sz="1400" dirty="0"/>
              <a:t>Filtered motifs for p &lt; 1e-25</a:t>
            </a:r>
          </a:p>
          <a:p>
            <a:r>
              <a:rPr lang="en-US" sz="1400" dirty="0"/>
              <a:t>Background for motif discovery: peaks up in DN vs. each DP</a:t>
            </a:r>
          </a:p>
          <a:p>
            <a:r>
              <a:rPr lang="en-US" sz="1400" dirty="0"/>
              <a:t>(potentially fixes issue of same TF motif showing up in both up/down</a:t>
            </a:r>
          </a:p>
          <a:p>
            <a:r>
              <a:rPr lang="en-US" sz="1400" dirty="0"/>
              <a:t>peaks in a contrast)</a:t>
            </a:r>
          </a:p>
        </p:txBody>
      </p:sp>
      <p:pic>
        <p:nvPicPr>
          <p:cNvPr id="9" name="Picture 8">
            <a:extLst>
              <a:ext uri="{FF2B5EF4-FFF2-40B4-BE49-F238E27FC236}">
                <a16:creationId xmlns:a16="http://schemas.microsoft.com/office/drawing/2014/main" id="{8504DAF4-4A36-0A21-988F-9E1870DF2545}"/>
              </a:ext>
            </a:extLst>
          </p:cNvPr>
          <p:cNvPicPr>
            <a:picLocks noChangeAspect="1"/>
          </p:cNvPicPr>
          <p:nvPr/>
        </p:nvPicPr>
        <p:blipFill>
          <a:blip r:embed="rId3"/>
          <a:stretch>
            <a:fillRect/>
          </a:stretch>
        </p:blipFill>
        <p:spPr>
          <a:xfrm>
            <a:off x="86961" y="2260706"/>
            <a:ext cx="6723777" cy="4250663"/>
          </a:xfrm>
          <a:prstGeom prst="rect">
            <a:avLst/>
          </a:prstGeom>
        </p:spPr>
      </p:pic>
    </p:spTree>
    <p:extLst>
      <p:ext uri="{BB962C8B-B14F-4D97-AF65-F5344CB8AC3E}">
        <p14:creationId xmlns:p14="http://schemas.microsoft.com/office/powerpoint/2010/main" val="276257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9856694" cy="1324722"/>
          </a:xfrm>
        </p:spPr>
        <p:txBody>
          <a:bodyPr>
            <a:normAutofit/>
          </a:bodyPr>
          <a:lstStyle/>
          <a:p>
            <a:r>
              <a:rPr lang="en-US" sz="2800" dirty="0"/>
              <a:t>Homer known TF motif analysis: DP PD-1</a:t>
            </a:r>
            <a:r>
              <a:rPr lang="en-US" sz="2800" baseline="30000" dirty="0"/>
              <a:t>+</a:t>
            </a:r>
            <a:r>
              <a:rPr lang="en-US" sz="2800" dirty="0"/>
              <a:t> vs. DP CD57</a:t>
            </a:r>
            <a:r>
              <a:rPr lang="en-US" sz="2800" baseline="30000" dirty="0"/>
              <a:t>+</a:t>
            </a:r>
            <a:r>
              <a:rPr lang="en-US" sz="2800" dirty="0"/>
              <a:t> (and vice versa) somewhat agrees with Erin’s data</a:t>
            </a:r>
          </a:p>
        </p:txBody>
      </p:sp>
      <p:pic>
        <p:nvPicPr>
          <p:cNvPr id="3" name="Picture 2">
            <a:extLst>
              <a:ext uri="{FF2B5EF4-FFF2-40B4-BE49-F238E27FC236}">
                <a16:creationId xmlns:a16="http://schemas.microsoft.com/office/drawing/2014/main" id="{94EA10EB-E8DF-BDA1-A231-725A7097E5AC}"/>
              </a:ext>
            </a:extLst>
          </p:cNvPr>
          <p:cNvPicPr>
            <a:picLocks noChangeAspect="1"/>
          </p:cNvPicPr>
          <p:nvPr/>
        </p:nvPicPr>
        <p:blipFill>
          <a:blip r:embed="rId3"/>
          <a:stretch>
            <a:fillRect/>
          </a:stretch>
        </p:blipFill>
        <p:spPr>
          <a:xfrm>
            <a:off x="121024" y="1981294"/>
            <a:ext cx="7772400" cy="2196165"/>
          </a:xfrm>
          <a:prstGeom prst="rect">
            <a:avLst/>
          </a:prstGeom>
        </p:spPr>
      </p:pic>
      <p:pic>
        <p:nvPicPr>
          <p:cNvPr id="4" name="Picture 3">
            <a:extLst>
              <a:ext uri="{FF2B5EF4-FFF2-40B4-BE49-F238E27FC236}">
                <a16:creationId xmlns:a16="http://schemas.microsoft.com/office/drawing/2014/main" id="{150CB7F3-3372-9992-C5A7-779C65AA22DE}"/>
              </a:ext>
            </a:extLst>
          </p:cNvPr>
          <p:cNvPicPr>
            <a:picLocks noChangeAspect="1"/>
          </p:cNvPicPr>
          <p:nvPr/>
        </p:nvPicPr>
        <p:blipFill>
          <a:blip r:embed="rId4"/>
          <a:stretch>
            <a:fillRect/>
          </a:stretch>
        </p:blipFill>
        <p:spPr>
          <a:xfrm>
            <a:off x="8046111" y="1604683"/>
            <a:ext cx="4145889" cy="4320988"/>
          </a:xfrm>
          <a:prstGeom prst="rect">
            <a:avLst/>
          </a:prstGeom>
        </p:spPr>
      </p:pic>
      <p:pic>
        <p:nvPicPr>
          <p:cNvPr id="6" name="Picture 5">
            <a:extLst>
              <a:ext uri="{FF2B5EF4-FFF2-40B4-BE49-F238E27FC236}">
                <a16:creationId xmlns:a16="http://schemas.microsoft.com/office/drawing/2014/main" id="{AC624B62-20F9-060A-CBE0-13A6CA8313BC}"/>
              </a:ext>
            </a:extLst>
          </p:cNvPr>
          <p:cNvPicPr>
            <a:picLocks noChangeAspect="1"/>
          </p:cNvPicPr>
          <p:nvPr/>
        </p:nvPicPr>
        <p:blipFill>
          <a:blip r:embed="rId5"/>
          <a:stretch>
            <a:fillRect/>
          </a:stretch>
        </p:blipFill>
        <p:spPr>
          <a:xfrm>
            <a:off x="121024" y="4541011"/>
            <a:ext cx="7772400" cy="1182565"/>
          </a:xfrm>
          <a:prstGeom prst="rect">
            <a:avLst/>
          </a:prstGeom>
        </p:spPr>
      </p:pic>
      <p:pic>
        <p:nvPicPr>
          <p:cNvPr id="7" name="Picture 6">
            <a:extLst>
              <a:ext uri="{FF2B5EF4-FFF2-40B4-BE49-F238E27FC236}">
                <a16:creationId xmlns:a16="http://schemas.microsoft.com/office/drawing/2014/main" id="{A6AE08A0-4832-713F-EA35-BBE2AC7DDE19}"/>
              </a:ext>
            </a:extLst>
          </p:cNvPr>
          <p:cNvPicPr>
            <a:picLocks noChangeAspect="1"/>
          </p:cNvPicPr>
          <p:nvPr/>
        </p:nvPicPr>
        <p:blipFill>
          <a:blip r:embed="rId6"/>
          <a:stretch>
            <a:fillRect/>
          </a:stretch>
        </p:blipFill>
        <p:spPr>
          <a:xfrm>
            <a:off x="121024" y="5741477"/>
            <a:ext cx="7772400" cy="260699"/>
          </a:xfrm>
          <a:prstGeom prst="rect">
            <a:avLst/>
          </a:prstGeom>
        </p:spPr>
      </p:pic>
    </p:spTree>
    <p:extLst>
      <p:ext uri="{BB962C8B-B14F-4D97-AF65-F5344CB8AC3E}">
        <p14:creationId xmlns:p14="http://schemas.microsoft.com/office/powerpoint/2010/main" val="343912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2944906" cy="2597710"/>
          </a:xfrm>
        </p:spPr>
        <p:txBody>
          <a:bodyPr>
            <a:normAutofit/>
          </a:bodyPr>
          <a:lstStyle/>
          <a:p>
            <a:r>
              <a:rPr lang="en-US" dirty="0"/>
              <a:t>PPI: genes up in DP PD-1+ vs. DN</a:t>
            </a:r>
          </a:p>
        </p:txBody>
      </p:sp>
      <p:pic>
        <p:nvPicPr>
          <p:cNvPr id="16" name="Picture 15">
            <a:extLst>
              <a:ext uri="{FF2B5EF4-FFF2-40B4-BE49-F238E27FC236}">
                <a16:creationId xmlns:a16="http://schemas.microsoft.com/office/drawing/2014/main" id="{66EB23F0-3636-C3FA-7228-4AD41974918E}"/>
              </a:ext>
            </a:extLst>
          </p:cNvPr>
          <p:cNvPicPr>
            <a:picLocks noChangeAspect="1"/>
          </p:cNvPicPr>
          <p:nvPr/>
        </p:nvPicPr>
        <p:blipFill>
          <a:blip r:embed="rId3"/>
          <a:stretch>
            <a:fillRect/>
          </a:stretch>
        </p:blipFill>
        <p:spPr>
          <a:xfrm>
            <a:off x="4168588" y="-14371"/>
            <a:ext cx="8023412" cy="6872372"/>
          </a:xfrm>
          <a:prstGeom prst="rect">
            <a:avLst/>
          </a:prstGeom>
        </p:spPr>
      </p:pic>
      <p:sp>
        <p:nvSpPr>
          <p:cNvPr id="3" name="TextBox 2">
            <a:extLst>
              <a:ext uri="{FF2B5EF4-FFF2-40B4-BE49-F238E27FC236}">
                <a16:creationId xmlns:a16="http://schemas.microsoft.com/office/drawing/2014/main" id="{07EC9516-E235-B4D1-5432-59EFD43A365B}"/>
              </a:ext>
            </a:extLst>
          </p:cNvPr>
          <p:cNvSpPr txBox="1"/>
          <p:nvPr/>
        </p:nvSpPr>
        <p:spPr>
          <a:xfrm>
            <a:off x="122960" y="3272117"/>
            <a:ext cx="5372405" cy="3139321"/>
          </a:xfrm>
          <a:prstGeom prst="rect">
            <a:avLst/>
          </a:prstGeom>
          <a:noFill/>
        </p:spPr>
        <p:txBody>
          <a:bodyPr wrap="square" rtlCol="0">
            <a:spAutoFit/>
          </a:bodyPr>
          <a:lstStyle/>
          <a:p>
            <a:r>
              <a:rPr lang="en-US" dirty="0"/>
              <a:t>High confidence interactions</a:t>
            </a:r>
          </a:p>
          <a:p>
            <a:r>
              <a:rPr lang="en-US" dirty="0"/>
              <a:t>Hiding disconnected nodes</a:t>
            </a:r>
          </a:p>
          <a:p>
            <a:endParaRPr lang="en-US" dirty="0"/>
          </a:p>
          <a:p>
            <a:r>
              <a:rPr lang="en-US" dirty="0"/>
              <a:t>PPI enrichment p </a:t>
            </a:r>
            <a:r>
              <a:rPr lang="en-US" dirty="0" err="1"/>
              <a:t>val</a:t>
            </a:r>
            <a:r>
              <a:rPr lang="en-US" dirty="0"/>
              <a:t>: 3e-06</a:t>
            </a:r>
          </a:p>
          <a:p>
            <a:r>
              <a:rPr lang="en-US" dirty="0"/>
              <a:t>Top GO terms: T cell chemotaxis, positive regulation of NK cell mediated cytotoxicity</a:t>
            </a:r>
          </a:p>
          <a:p>
            <a:r>
              <a:rPr lang="en-US" dirty="0"/>
              <a:t>Top KEGG pathways: TCR signaling pathway, Th17 cell differentiation</a:t>
            </a:r>
          </a:p>
          <a:p>
            <a:endParaRPr lang="en-US" dirty="0"/>
          </a:p>
          <a:p>
            <a:r>
              <a:rPr lang="en-US" dirty="0"/>
              <a:t>IFGN cluster shared with other DP vs. DN (genes)</a:t>
            </a:r>
          </a:p>
          <a:p>
            <a:r>
              <a:rPr lang="en-US" dirty="0"/>
              <a:t>CREB1 cluster seems distinct</a:t>
            </a:r>
          </a:p>
        </p:txBody>
      </p:sp>
    </p:spTree>
    <p:extLst>
      <p:ext uri="{BB962C8B-B14F-4D97-AF65-F5344CB8AC3E}">
        <p14:creationId xmlns:p14="http://schemas.microsoft.com/office/powerpoint/2010/main" val="360348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2944906" cy="2597710"/>
          </a:xfrm>
        </p:spPr>
        <p:txBody>
          <a:bodyPr>
            <a:normAutofit/>
          </a:bodyPr>
          <a:lstStyle/>
          <a:p>
            <a:r>
              <a:rPr lang="en-US" dirty="0"/>
              <a:t>PPI: genes up in DP CD57+ vs. DN</a:t>
            </a:r>
          </a:p>
        </p:txBody>
      </p:sp>
      <p:sp>
        <p:nvSpPr>
          <p:cNvPr id="3" name="TextBox 2">
            <a:extLst>
              <a:ext uri="{FF2B5EF4-FFF2-40B4-BE49-F238E27FC236}">
                <a16:creationId xmlns:a16="http://schemas.microsoft.com/office/drawing/2014/main" id="{07EC9516-E235-B4D1-5432-59EFD43A365B}"/>
              </a:ext>
            </a:extLst>
          </p:cNvPr>
          <p:cNvSpPr txBox="1"/>
          <p:nvPr/>
        </p:nvSpPr>
        <p:spPr>
          <a:xfrm>
            <a:off x="167783" y="2886635"/>
            <a:ext cx="5372405" cy="3416320"/>
          </a:xfrm>
          <a:prstGeom prst="rect">
            <a:avLst/>
          </a:prstGeom>
          <a:noFill/>
        </p:spPr>
        <p:txBody>
          <a:bodyPr wrap="square" rtlCol="0">
            <a:spAutoFit/>
          </a:bodyPr>
          <a:lstStyle/>
          <a:p>
            <a:r>
              <a:rPr lang="en-US" dirty="0"/>
              <a:t>High confidence interactions</a:t>
            </a:r>
          </a:p>
          <a:p>
            <a:r>
              <a:rPr lang="en-US" dirty="0"/>
              <a:t>Hiding disconnected nodes</a:t>
            </a:r>
          </a:p>
          <a:p>
            <a:endParaRPr lang="en-US" dirty="0"/>
          </a:p>
          <a:p>
            <a:r>
              <a:rPr lang="en-US" dirty="0"/>
              <a:t>PPI enrichment p </a:t>
            </a:r>
            <a:r>
              <a:rPr lang="en-US" dirty="0" err="1"/>
              <a:t>val</a:t>
            </a:r>
            <a:r>
              <a:rPr lang="en-US" dirty="0"/>
              <a:t>: </a:t>
            </a:r>
            <a:r>
              <a:rPr lang="en-US" b="0" i="0" u="none" strike="noStrike" dirty="0">
                <a:effectLst/>
              </a:rPr>
              <a:t>1.06e-08</a:t>
            </a:r>
            <a:endParaRPr lang="en-US" dirty="0"/>
          </a:p>
          <a:p>
            <a:r>
              <a:rPr lang="en-US" dirty="0"/>
              <a:t>Top GO terms: positive regulation of MHCII biosynthesis, T cell chemotaxis, glial cell stuff...</a:t>
            </a:r>
          </a:p>
          <a:p>
            <a:r>
              <a:rPr lang="en-US" dirty="0"/>
              <a:t>Top KEGG pathways: Th1/2/17 cell differentiation, PD-L1 expression and PD-1 checkpoint pathway in cancer, IBD, TCR signaling</a:t>
            </a:r>
          </a:p>
          <a:p>
            <a:endParaRPr lang="en-US" dirty="0"/>
          </a:p>
          <a:p>
            <a:r>
              <a:rPr lang="en-US" dirty="0"/>
              <a:t>IFGN cluster shared with other DP vs. DN (genes)</a:t>
            </a:r>
          </a:p>
          <a:p>
            <a:r>
              <a:rPr lang="en-US" dirty="0"/>
              <a:t>JUN and bottom right clusters seem distinct</a:t>
            </a:r>
          </a:p>
        </p:txBody>
      </p:sp>
      <p:pic>
        <p:nvPicPr>
          <p:cNvPr id="4" name="Picture 3">
            <a:extLst>
              <a:ext uri="{FF2B5EF4-FFF2-40B4-BE49-F238E27FC236}">
                <a16:creationId xmlns:a16="http://schemas.microsoft.com/office/drawing/2014/main" id="{D5F4A644-46AB-DEFB-A43C-39ADB2B2FF2A}"/>
              </a:ext>
            </a:extLst>
          </p:cNvPr>
          <p:cNvPicPr>
            <a:picLocks noChangeAspect="1"/>
          </p:cNvPicPr>
          <p:nvPr/>
        </p:nvPicPr>
        <p:blipFill>
          <a:blip r:embed="rId3"/>
          <a:stretch>
            <a:fillRect/>
          </a:stretch>
        </p:blipFill>
        <p:spPr>
          <a:xfrm>
            <a:off x="5242949" y="13446"/>
            <a:ext cx="6966981" cy="6858000"/>
          </a:xfrm>
          <a:prstGeom prst="rect">
            <a:avLst/>
          </a:prstGeom>
        </p:spPr>
      </p:pic>
    </p:spTree>
    <p:extLst>
      <p:ext uri="{BB962C8B-B14F-4D97-AF65-F5344CB8AC3E}">
        <p14:creationId xmlns:p14="http://schemas.microsoft.com/office/powerpoint/2010/main" val="380341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656294" cy="1324722"/>
          </a:xfrm>
        </p:spPr>
        <p:txBody>
          <a:bodyPr>
            <a:normAutofit/>
          </a:bodyPr>
          <a:lstStyle/>
          <a:p>
            <a:r>
              <a:rPr lang="en-US" dirty="0"/>
              <a:t>PPI: genes up in DP CD127+ vs. DN</a:t>
            </a:r>
          </a:p>
        </p:txBody>
      </p:sp>
      <p:sp>
        <p:nvSpPr>
          <p:cNvPr id="3" name="TextBox 2">
            <a:extLst>
              <a:ext uri="{FF2B5EF4-FFF2-40B4-BE49-F238E27FC236}">
                <a16:creationId xmlns:a16="http://schemas.microsoft.com/office/drawing/2014/main" id="{07EC9516-E235-B4D1-5432-59EFD43A365B}"/>
              </a:ext>
            </a:extLst>
          </p:cNvPr>
          <p:cNvSpPr txBox="1"/>
          <p:nvPr/>
        </p:nvSpPr>
        <p:spPr>
          <a:xfrm>
            <a:off x="723595" y="2805952"/>
            <a:ext cx="5372405" cy="2031325"/>
          </a:xfrm>
          <a:prstGeom prst="rect">
            <a:avLst/>
          </a:prstGeom>
          <a:noFill/>
        </p:spPr>
        <p:txBody>
          <a:bodyPr wrap="square" rtlCol="0">
            <a:spAutoFit/>
          </a:bodyPr>
          <a:lstStyle/>
          <a:p>
            <a:r>
              <a:rPr lang="en-US" dirty="0"/>
              <a:t>High confidence interactions</a:t>
            </a:r>
          </a:p>
          <a:p>
            <a:r>
              <a:rPr lang="en-US" dirty="0"/>
              <a:t>Hiding disconnected nodes</a:t>
            </a:r>
          </a:p>
          <a:p>
            <a:endParaRPr lang="en-US" dirty="0"/>
          </a:p>
          <a:p>
            <a:r>
              <a:rPr lang="en-US" dirty="0"/>
              <a:t>PPI enrichment p </a:t>
            </a:r>
            <a:r>
              <a:rPr lang="en-US" dirty="0" err="1"/>
              <a:t>val</a:t>
            </a:r>
            <a:r>
              <a:rPr lang="en-US" dirty="0"/>
              <a:t>: </a:t>
            </a:r>
            <a:r>
              <a:rPr lang="en-US" b="0" i="0" u="none" strike="noStrike" dirty="0">
                <a:effectLst/>
                <a:highlight>
                  <a:srgbClr val="FFFFFF"/>
                </a:highlight>
              </a:rPr>
              <a:t>8.23e-09</a:t>
            </a:r>
          </a:p>
          <a:p>
            <a:endParaRPr lang="en-US" dirty="0">
              <a:highlight>
                <a:srgbClr val="FFFFFF"/>
              </a:highlight>
            </a:endParaRPr>
          </a:p>
          <a:p>
            <a:r>
              <a:rPr lang="en-US" dirty="0"/>
              <a:t>IFGN cluster shared with other DP vs. DN (genes)</a:t>
            </a:r>
          </a:p>
          <a:p>
            <a:r>
              <a:rPr lang="en-US" dirty="0"/>
              <a:t>VCL cluster seems distinct</a:t>
            </a:r>
          </a:p>
        </p:txBody>
      </p:sp>
      <p:pic>
        <p:nvPicPr>
          <p:cNvPr id="4" name="Picture 3">
            <a:extLst>
              <a:ext uri="{FF2B5EF4-FFF2-40B4-BE49-F238E27FC236}">
                <a16:creationId xmlns:a16="http://schemas.microsoft.com/office/drawing/2014/main" id="{2FB6279C-F122-DB23-71EC-95FD75814AA3}"/>
              </a:ext>
            </a:extLst>
          </p:cNvPr>
          <p:cNvPicPr>
            <a:picLocks noChangeAspect="1"/>
          </p:cNvPicPr>
          <p:nvPr/>
        </p:nvPicPr>
        <p:blipFill>
          <a:blip r:embed="rId3"/>
          <a:stretch>
            <a:fillRect/>
          </a:stretch>
        </p:blipFill>
        <p:spPr>
          <a:xfrm>
            <a:off x="7324779" y="0"/>
            <a:ext cx="4867221" cy="6858000"/>
          </a:xfrm>
          <a:prstGeom prst="rect">
            <a:avLst/>
          </a:prstGeom>
        </p:spPr>
      </p:pic>
    </p:spTree>
    <p:extLst>
      <p:ext uri="{BB962C8B-B14F-4D97-AF65-F5344CB8AC3E}">
        <p14:creationId xmlns:p14="http://schemas.microsoft.com/office/powerpoint/2010/main" val="77406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Alice W.’s data in context: ICI leads to…</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lnSpcReduction="10000"/>
          </a:bodyPr>
          <a:lstStyle/>
          <a:p>
            <a:r>
              <a:rPr lang="en-US" dirty="0"/>
              <a:t>Higher fraction Treg in CD4s</a:t>
            </a:r>
          </a:p>
          <a:p>
            <a:pPr lvl="1"/>
            <a:r>
              <a:rPr lang="en-US" dirty="0"/>
              <a:t>~Agreement: more Tregs in ICI treated group (</a:t>
            </a:r>
            <a:r>
              <a:rPr lang="en-US" i="0" u="none" strike="noStrike" dirty="0">
                <a:solidFill>
                  <a:srgbClr val="212121"/>
                </a:solidFill>
                <a:effectLst/>
              </a:rPr>
              <a:t>PMID35762356)</a:t>
            </a:r>
            <a:endParaRPr lang="en-US" dirty="0"/>
          </a:p>
          <a:p>
            <a:r>
              <a:rPr lang="en-US" dirty="0"/>
              <a:t>Higher fraction granzyme B positive in non-naïve CD8s</a:t>
            </a:r>
          </a:p>
          <a:p>
            <a:pPr lvl="1"/>
            <a:r>
              <a:rPr lang="en-US" dirty="0"/>
              <a:t>~Agreement: increased GZMK</a:t>
            </a:r>
            <a:r>
              <a:rPr lang="en-US" baseline="30000" dirty="0"/>
              <a:t>+</a:t>
            </a:r>
            <a:r>
              <a:rPr lang="en-US" dirty="0"/>
              <a:t> PDCD1</a:t>
            </a:r>
            <a:r>
              <a:rPr lang="en-US" baseline="30000" dirty="0"/>
              <a:t>+</a:t>
            </a:r>
            <a:r>
              <a:rPr lang="en-US" dirty="0"/>
              <a:t> CD8 TEMs after ICI (</a:t>
            </a:r>
            <a:r>
              <a:rPr lang="en-US" i="0" u="none" strike="noStrike" dirty="0">
                <a:solidFill>
                  <a:srgbClr val="212121"/>
                </a:solidFill>
                <a:effectLst/>
              </a:rPr>
              <a:t>PMID36787939)</a:t>
            </a:r>
            <a:endParaRPr lang="en-US" dirty="0"/>
          </a:p>
          <a:p>
            <a:r>
              <a:rPr lang="en-US" dirty="0"/>
              <a:t>Lower fraction PD-1</a:t>
            </a:r>
            <a:r>
              <a:rPr lang="en-US" baseline="30000" dirty="0"/>
              <a:t>+</a:t>
            </a:r>
            <a:r>
              <a:rPr lang="en-US" dirty="0"/>
              <a:t> in CD8 TEMs</a:t>
            </a:r>
          </a:p>
          <a:p>
            <a:pPr lvl="1"/>
            <a:r>
              <a:rPr lang="en-US" dirty="0"/>
              <a:t>~Disagreement: increased proliferation from anti-PD-1 in PD-1</a:t>
            </a:r>
            <a:r>
              <a:rPr lang="en-US" baseline="30000" dirty="0"/>
              <a:t>+</a:t>
            </a:r>
            <a:r>
              <a:rPr lang="en-US" dirty="0"/>
              <a:t> CD8s (</a:t>
            </a:r>
            <a:r>
              <a:rPr lang="en-US" i="0" u="none" strike="noStrike" dirty="0">
                <a:solidFill>
                  <a:srgbClr val="212121"/>
                </a:solidFill>
                <a:effectLst/>
              </a:rPr>
              <a:t>PMID28397821)</a:t>
            </a:r>
            <a:endParaRPr lang="en-US" dirty="0"/>
          </a:p>
          <a:p>
            <a:r>
              <a:rPr lang="en-US" dirty="0"/>
              <a:t>Lower fraction ICOS</a:t>
            </a:r>
            <a:r>
              <a:rPr lang="en-US" baseline="30000" dirty="0"/>
              <a:t>+</a:t>
            </a:r>
            <a:r>
              <a:rPr lang="en-US" dirty="0"/>
              <a:t> in </a:t>
            </a:r>
            <a:r>
              <a:rPr lang="en-US" dirty="0" err="1"/>
              <a:t>T</a:t>
            </a:r>
            <a:r>
              <a:rPr lang="en-US" baseline="-25000" dirty="0" err="1"/>
              <a:t>fh</a:t>
            </a:r>
            <a:r>
              <a:rPr lang="en-US" dirty="0"/>
              <a:t> CD4 </a:t>
            </a:r>
            <a:r>
              <a:rPr lang="en-US" dirty="0" err="1"/>
              <a:t>T</a:t>
            </a:r>
            <a:r>
              <a:rPr lang="en-US" baseline="-25000" dirty="0" err="1"/>
              <a:t>conv</a:t>
            </a:r>
            <a:r>
              <a:rPr lang="en-US" dirty="0"/>
              <a:t> cells</a:t>
            </a:r>
          </a:p>
          <a:p>
            <a:pPr lvl="1"/>
            <a:r>
              <a:rPr lang="en-US" dirty="0"/>
              <a:t>Disagreement but for CTLA-4 blockade not PD-1 blockade: increased ICOS</a:t>
            </a:r>
            <a:r>
              <a:rPr lang="en-US" baseline="30000" dirty="0"/>
              <a:t>+</a:t>
            </a:r>
            <a:r>
              <a:rPr lang="en-US" dirty="0"/>
              <a:t> CD4 T cells </a:t>
            </a:r>
            <a:r>
              <a:rPr lang="en-US" dirty="0" err="1"/>
              <a:t>biomarks</a:t>
            </a:r>
            <a:r>
              <a:rPr lang="en-US" dirty="0"/>
              <a:t> CTLA-4 blockade (</a:t>
            </a:r>
            <a:r>
              <a:rPr lang="en-US" i="0" u="none" strike="noStrike" dirty="0">
                <a:solidFill>
                  <a:srgbClr val="0B0B0B"/>
                </a:solidFill>
                <a:effectLst/>
              </a:rPr>
              <a:t>Clonal expansion of CD8 T cells in the systemic circulation precedes development of ipilimumab-induced toxicities)</a:t>
            </a:r>
            <a:endParaRPr lang="en-US" dirty="0"/>
          </a:p>
          <a:p>
            <a:r>
              <a:rPr lang="en-US" dirty="0"/>
              <a:t>Higher fraction TIGIT</a:t>
            </a:r>
            <a:r>
              <a:rPr lang="en-US" baseline="30000" dirty="0"/>
              <a:t>+</a:t>
            </a:r>
            <a:r>
              <a:rPr lang="en-US" dirty="0"/>
              <a:t>KLRG1</a:t>
            </a:r>
            <a:r>
              <a:rPr lang="en-US" baseline="30000" dirty="0"/>
              <a:t>+</a:t>
            </a:r>
            <a:r>
              <a:rPr lang="en-US" dirty="0"/>
              <a:t> in non-naïve CD8s</a:t>
            </a:r>
          </a:p>
        </p:txBody>
      </p:sp>
    </p:spTree>
    <p:extLst>
      <p:ext uri="{BB962C8B-B14F-4D97-AF65-F5344CB8AC3E}">
        <p14:creationId xmlns:p14="http://schemas.microsoft.com/office/powerpoint/2010/main" val="2755212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38925</TotalTime>
  <Words>1259</Words>
  <Application>Microsoft Macintosh PowerPoint</Application>
  <PresentationFormat>Widescreen</PresentationFormat>
  <Paragraphs>148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BlinkMacSystemFont</vt:lpstr>
      <vt:lpstr>Calibri</vt:lpstr>
      <vt:lpstr>Calibri Light</vt:lpstr>
      <vt:lpstr>Menlo</vt:lpstr>
      <vt:lpstr>Office Theme</vt:lpstr>
      <vt:lpstr>Weekly meeting</vt:lpstr>
      <vt:lpstr>Outline</vt:lpstr>
      <vt:lpstr>Sharing of peaks’ closest genes/promoters doesn’t follow expectation of DP CD127+ being a distinct lineage with more sharing between DP PD-1+ and DP CD57+</vt:lpstr>
      <vt:lpstr>Homer known TF motif analysis results don’t follow expectation of DP CD127+ being a distinct lineage with more sharing between DP PD-1+ and DP CD57+, instead DP CD57+ seems to be distinct lineage</vt:lpstr>
      <vt:lpstr>Homer known TF motif analysis: DP PD-1+ vs. DP CD57+ (and vice versa) somewhat agrees with Erin’s data</vt:lpstr>
      <vt:lpstr>PPI: genes up in DP PD-1+ vs. DN</vt:lpstr>
      <vt:lpstr>PPI: genes up in DP CD57+ vs. DN</vt:lpstr>
      <vt:lpstr>PPI: genes up in DP CD127+ vs. DN</vt:lpstr>
      <vt:lpstr>Alice W.’s data in context: ICI leads to…</vt:lpstr>
      <vt:lpstr>Alice W.’s data in context: baseline blood of irAE developers has…</vt:lpstr>
      <vt:lpstr>TIGIT and KLRG1 levels may actually appear higher in non-naïve CD8s from PBMCs in myocarditis irAE dataset, TIGIT also slightly higher in 1 of 2 colitis datasets in irAE group (~no difference in other dataset)</vt:lpstr>
      <vt:lpstr>Conclusions</vt:lpstr>
      <vt:lpstr>Next steps</vt:lpstr>
      <vt:lpstr>PPI: promoters up in DP PD-1+ vs. DN</vt:lpstr>
      <vt:lpstr>PPI: promoters up in DP CD57+ vs. DN</vt:lpstr>
      <vt:lpstr>PPI: promoters up in DP CD127+ vs. DN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6524</cp:revision>
  <dcterms:created xsi:type="dcterms:W3CDTF">2023-09-15T17:40:02Z</dcterms:created>
  <dcterms:modified xsi:type="dcterms:W3CDTF">2024-05-09T22:49:01Z</dcterms:modified>
</cp:coreProperties>
</file>